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10234613" cy="146621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44" autoAdjust="0"/>
    <p:restoredTop sz="96242" autoAdjust="0"/>
  </p:normalViewPr>
  <p:slideViewPr>
    <p:cSldViewPr snapToGrid="0">
      <p:cViewPr varScale="1">
        <p:scale>
          <a:sx n="74" d="100"/>
          <a:sy n="74" d="100"/>
        </p:scale>
        <p:origin x="22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503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0804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668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98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742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155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96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52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636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642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0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79AB0-6ED4-4BB2-AED4-D5BAC58DC067}" type="datetimeFigureOut">
              <a:rPr kumimoji="1" lang="ja-JP" altLang="en-US" smtClean="0"/>
              <a:t>2023/9/15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40AD9-C0A4-4F72-B119-EA2E584B8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81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B1151CB8-3897-EAC0-6247-13C0E11203A4}"/>
              </a:ext>
            </a:extLst>
          </p:cNvPr>
          <p:cNvSpPr/>
          <p:nvPr/>
        </p:nvSpPr>
        <p:spPr>
          <a:xfrm>
            <a:off x="147631" y="4001854"/>
            <a:ext cx="6136226" cy="548383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Text Box 4">
            <a:extLst>
              <a:ext uri="{FF2B5EF4-FFF2-40B4-BE49-F238E27FC236}">
                <a16:creationId xmlns:a16="http://schemas.microsoft.com/office/drawing/2014/main" id="{42C3A162-A1AE-0C99-9B6C-AA48425E7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9292" y="111767"/>
            <a:ext cx="1952163" cy="579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47491" tIns="73745" rIns="147491" bIns="73745">
            <a:spAutoFit/>
          </a:bodyPr>
          <a:lstStyle>
            <a:lvl1pPr defTabSz="1474788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36600" defTabSz="1474788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474788" defTabSz="1474788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2212975" defTabSz="1474788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951163" defTabSz="1474788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3408363" defTabSz="1474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3865563" defTabSz="1474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4322763" defTabSz="1474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4779963" defTabSz="1474788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marL="0" marR="0" lvl="0" indent="0" algn="r" defTabSz="14747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YYYY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MM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DD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r" defTabSz="14747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部署名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CF0296D-CA47-6426-658B-E41436070705}"/>
              </a:ext>
            </a:extLst>
          </p:cNvPr>
          <p:cNvSpPr txBox="1"/>
          <p:nvPr/>
        </p:nvSpPr>
        <p:spPr>
          <a:xfrm>
            <a:off x="144438" y="618463"/>
            <a:ext cx="42484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795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1.</a:t>
            </a:r>
            <a:r>
              <a:rPr kumimoji="1" lang="ja-JP" alt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事業目的と背景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24853AF5-C105-763C-EEF0-1FBB14AE26DD}"/>
              </a:ext>
            </a:extLst>
          </p:cNvPr>
          <p:cNvSpPr txBox="1"/>
          <p:nvPr/>
        </p:nvSpPr>
        <p:spPr>
          <a:xfrm>
            <a:off x="136403" y="3717379"/>
            <a:ext cx="12321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795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2.</a:t>
            </a:r>
            <a:r>
              <a:rPr kumimoji="1" lang="ja-JP" alt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事業概要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30D41C3-84EF-7AF2-3255-FC689B602CEC}"/>
              </a:ext>
            </a:extLst>
          </p:cNvPr>
          <p:cNvSpPr txBox="1"/>
          <p:nvPr/>
        </p:nvSpPr>
        <p:spPr>
          <a:xfrm>
            <a:off x="6470782" y="7523190"/>
            <a:ext cx="28471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795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4.</a:t>
            </a:r>
            <a:r>
              <a:rPr kumimoji="1" lang="ja-JP" alt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スケジュール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3618C5D9-A48D-8112-1FF5-93B89C7BCD11}"/>
              </a:ext>
            </a:extLst>
          </p:cNvPr>
          <p:cNvSpPr txBox="1"/>
          <p:nvPr/>
        </p:nvSpPr>
        <p:spPr>
          <a:xfrm>
            <a:off x="147631" y="890690"/>
            <a:ext cx="1156970" cy="3792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1279525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事業目的</a:t>
            </a: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239FAF5D-1A55-53FB-80A6-6F7EBACE3CB5}"/>
              </a:ext>
            </a:extLst>
          </p:cNvPr>
          <p:cNvSpPr/>
          <p:nvPr/>
        </p:nvSpPr>
        <p:spPr>
          <a:xfrm>
            <a:off x="144438" y="906496"/>
            <a:ext cx="6140894" cy="277055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6E98E6C9-9F2C-0490-7C22-8BE16CA18456}"/>
              </a:ext>
            </a:extLst>
          </p:cNvPr>
          <p:cNvSpPr txBox="1"/>
          <p:nvPr/>
        </p:nvSpPr>
        <p:spPr>
          <a:xfrm>
            <a:off x="174030" y="8106526"/>
            <a:ext cx="1656184" cy="3564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1279525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今後の戦略</a:t>
            </a: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graphicFrame>
        <p:nvGraphicFramePr>
          <p:cNvPr id="61" name="表 60">
            <a:extLst>
              <a:ext uri="{FF2B5EF4-FFF2-40B4-BE49-F238E27FC236}">
                <a16:creationId xmlns:a16="http://schemas.microsoft.com/office/drawing/2014/main" id="{C578152B-536B-243E-0736-BA077F90E6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217305"/>
              </p:ext>
            </p:extLst>
          </p:nvPr>
        </p:nvGraphicFramePr>
        <p:xfrm>
          <a:off x="6582812" y="4152911"/>
          <a:ext cx="5884824" cy="1828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56188">
                  <a:extLst>
                    <a:ext uri="{9D8B030D-6E8A-4147-A177-3AD203B41FA5}">
                      <a16:colId xmlns:a16="http://schemas.microsoft.com/office/drawing/2014/main" val="3082048258"/>
                    </a:ext>
                  </a:extLst>
                </a:gridCol>
                <a:gridCol w="2852636">
                  <a:extLst>
                    <a:ext uri="{9D8B030D-6E8A-4147-A177-3AD203B41FA5}">
                      <a16:colId xmlns:a16="http://schemas.microsoft.com/office/drawing/2014/main" val="831028855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88585759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931769968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288732253"/>
                    </a:ext>
                  </a:extLst>
                </a:gridCol>
              </a:tblGrid>
              <a:tr h="298678"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費用項目（単位</a:t>
                      </a:r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:</a:t>
                      </a: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768418"/>
                  </a:ext>
                </a:extLst>
              </a:tr>
              <a:tr h="298678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収入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444307"/>
                  </a:ext>
                </a:extLst>
              </a:tr>
              <a:tr h="298678">
                <a:tc vMerge="1">
                  <a:txBody>
                    <a:bodyPr/>
                    <a:lstStyle/>
                    <a:p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710493"/>
                  </a:ext>
                </a:extLst>
              </a:tr>
              <a:tr h="298678">
                <a:tc rowSpan="2"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支出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311319"/>
                  </a:ext>
                </a:extLst>
              </a:tr>
              <a:tr h="298678">
                <a:tc vMerge="1">
                  <a:txBody>
                    <a:bodyPr/>
                    <a:lstStyle/>
                    <a:p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02842"/>
                  </a:ext>
                </a:extLst>
              </a:tr>
              <a:tr h="2986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収支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019123"/>
                  </a:ext>
                </a:extLst>
              </a:tr>
            </a:tbl>
          </a:graphicData>
        </a:graphic>
      </p:graphicFrame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2430F3B2-A605-8195-C0E7-3E9D17BB2889}"/>
              </a:ext>
            </a:extLst>
          </p:cNvPr>
          <p:cNvSpPr txBox="1"/>
          <p:nvPr/>
        </p:nvSpPr>
        <p:spPr>
          <a:xfrm>
            <a:off x="6505861" y="6037573"/>
            <a:ext cx="2602079" cy="38923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1279525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プロジェクト推進体制</a:t>
            </a: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4A29FD10-E51A-340F-5266-FCE3AE41437E}"/>
              </a:ext>
            </a:extLst>
          </p:cNvPr>
          <p:cNvSpPr/>
          <p:nvPr/>
        </p:nvSpPr>
        <p:spPr>
          <a:xfrm>
            <a:off x="7321173" y="6707477"/>
            <a:ext cx="630128" cy="360040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4AA2C872-2D3B-87B0-B0BD-3F2A9CFC1CC2}"/>
              </a:ext>
            </a:extLst>
          </p:cNvPr>
          <p:cNvSpPr/>
          <p:nvPr/>
        </p:nvSpPr>
        <p:spPr>
          <a:xfrm>
            <a:off x="8815060" y="6707477"/>
            <a:ext cx="630128" cy="360040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64E12881-41F2-954D-FE1E-F4F47DD0C0AA}"/>
              </a:ext>
            </a:extLst>
          </p:cNvPr>
          <p:cNvSpPr/>
          <p:nvPr/>
        </p:nvSpPr>
        <p:spPr>
          <a:xfrm>
            <a:off x="10049784" y="6462941"/>
            <a:ext cx="1422217" cy="244536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FA17B056-15F7-19D3-FE00-7E2ADC5A7DF9}"/>
              </a:ext>
            </a:extLst>
          </p:cNvPr>
          <p:cNvSpPr/>
          <p:nvPr/>
        </p:nvSpPr>
        <p:spPr>
          <a:xfrm>
            <a:off x="10049785" y="6772726"/>
            <a:ext cx="1422216" cy="234390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594F8B60-5613-C52E-5E2F-75E3B9D77732}"/>
              </a:ext>
            </a:extLst>
          </p:cNvPr>
          <p:cNvSpPr txBox="1"/>
          <p:nvPr/>
        </p:nvSpPr>
        <p:spPr>
          <a:xfrm>
            <a:off x="6822569" y="6465590"/>
            <a:ext cx="1627207" cy="3114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1279525" rtl="0" eaLnBrk="1" fontAlgn="base" latinLnBrk="0" hangingPunct="1">
              <a:lnSpc>
                <a:spcPts val="16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（責任者）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38347E3E-27E4-4875-7AC8-3D0FC2CD60FD}"/>
              </a:ext>
            </a:extLst>
          </p:cNvPr>
          <p:cNvSpPr txBox="1"/>
          <p:nvPr/>
        </p:nvSpPr>
        <p:spPr>
          <a:xfrm>
            <a:off x="8658344" y="6465590"/>
            <a:ext cx="924728" cy="3138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1279525" rtl="0" eaLnBrk="1" fontAlgn="base" latinLnBrk="0" hangingPunct="1">
              <a:lnSpc>
                <a:spcPts val="16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（ＰＭ）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4012BAD0-D845-6615-0806-B98746286862}"/>
              </a:ext>
            </a:extLst>
          </p:cNvPr>
          <p:cNvSpPr txBox="1"/>
          <p:nvPr/>
        </p:nvSpPr>
        <p:spPr>
          <a:xfrm>
            <a:off x="11338565" y="6445203"/>
            <a:ext cx="969000" cy="3138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defTabSz="1279525" rtl="0" eaLnBrk="1" fontAlgn="base" latinLnBrk="0" hangingPunct="1">
              <a:lnSpc>
                <a:spcPts val="16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（営業）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F4995C20-679A-9FDD-FE0E-735850AD6A2D}"/>
              </a:ext>
            </a:extLst>
          </p:cNvPr>
          <p:cNvSpPr txBox="1"/>
          <p:nvPr/>
        </p:nvSpPr>
        <p:spPr>
          <a:xfrm>
            <a:off x="11338565" y="6740743"/>
            <a:ext cx="969000" cy="3138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defTabSz="1279525" rtl="0" eaLnBrk="1" fontAlgn="base" latinLnBrk="0" hangingPunct="1">
              <a:lnSpc>
                <a:spcPts val="16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（技術）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260E1BE9-96AB-4C86-9656-FC488182ACC9}"/>
              </a:ext>
            </a:extLst>
          </p:cNvPr>
          <p:cNvSpPr/>
          <p:nvPr/>
        </p:nvSpPr>
        <p:spPr>
          <a:xfrm>
            <a:off x="6582812" y="6400303"/>
            <a:ext cx="5884824" cy="977515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DF58C60F-2F52-45B7-CAC7-8D6475ED26E8}"/>
              </a:ext>
            </a:extLst>
          </p:cNvPr>
          <p:cNvCxnSpPr>
            <a:stCxn id="64" idx="3"/>
            <a:endCxn id="65" idx="1"/>
          </p:cNvCxnSpPr>
          <p:nvPr/>
        </p:nvCxnSpPr>
        <p:spPr>
          <a:xfrm>
            <a:off x="7951301" y="6887497"/>
            <a:ext cx="863759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カギ線コネクタ 154">
            <a:extLst>
              <a:ext uri="{FF2B5EF4-FFF2-40B4-BE49-F238E27FC236}">
                <a16:creationId xmlns:a16="http://schemas.microsoft.com/office/drawing/2014/main" id="{D412DCFE-FABD-CE26-B17E-6F1D6365094E}"/>
              </a:ext>
            </a:extLst>
          </p:cNvPr>
          <p:cNvCxnSpPr>
            <a:stCxn id="65" idx="3"/>
            <a:endCxn id="67" idx="1"/>
          </p:cNvCxnSpPr>
          <p:nvPr/>
        </p:nvCxnSpPr>
        <p:spPr>
          <a:xfrm>
            <a:off x="9445188" y="6887497"/>
            <a:ext cx="604597" cy="2424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F64859E3-431D-1B8F-766A-7A5DB1690045}"/>
              </a:ext>
            </a:extLst>
          </p:cNvPr>
          <p:cNvSpPr/>
          <p:nvPr/>
        </p:nvSpPr>
        <p:spPr>
          <a:xfrm>
            <a:off x="10049784" y="7061720"/>
            <a:ext cx="1422217" cy="252029"/>
          </a:xfrm>
          <a:prstGeom prst="rect">
            <a:avLst/>
          </a:prstGeom>
          <a:solidFill>
            <a:schemeClr val="bg1">
              <a:lumMod val="6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CF139E80-7EDA-F067-28D2-5048021F96C8}"/>
              </a:ext>
            </a:extLst>
          </p:cNvPr>
          <p:cNvSpPr txBox="1"/>
          <p:nvPr/>
        </p:nvSpPr>
        <p:spPr>
          <a:xfrm>
            <a:off x="11338565" y="7041654"/>
            <a:ext cx="1034218" cy="3138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defTabSz="1279525" rtl="0" eaLnBrk="1" fontAlgn="base" latinLnBrk="0" hangingPunct="1">
              <a:lnSpc>
                <a:spcPts val="16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（事務）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8" name="カギ線コネクタ 165">
            <a:extLst>
              <a:ext uri="{FF2B5EF4-FFF2-40B4-BE49-F238E27FC236}">
                <a16:creationId xmlns:a16="http://schemas.microsoft.com/office/drawing/2014/main" id="{87DAE011-6002-77C5-DD26-6FB016A722B3}"/>
              </a:ext>
            </a:extLst>
          </p:cNvPr>
          <p:cNvCxnSpPr>
            <a:stCxn id="65" idx="3"/>
            <a:endCxn id="76" idx="1"/>
          </p:cNvCxnSpPr>
          <p:nvPr/>
        </p:nvCxnSpPr>
        <p:spPr>
          <a:xfrm>
            <a:off x="9445188" y="6887497"/>
            <a:ext cx="604596" cy="300238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カギ線コネクタ 168">
            <a:extLst>
              <a:ext uri="{FF2B5EF4-FFF2-40B4-BE49-F238E27FC236}">
                <a16:creationId xmlns:a16="http://schemas.microsoft.com/office/drawing/2014/main" id="{D7CAFE6E-D951-B87F-86A1-74A1D16CB612}"/>
              </a:ext>
            </a:extLst>
          </p:cNvPr>
          <p:cNvCxnSpPr>
            <a:stCxn id="65" idx="3"/>
            <a:endCxn id="66" idx="1"/>
          </p:cNvCxnSpPr>
          <p:nvPr/>
        </p:nvCxnSpPr>
        <p:spPr>
          <a:xfrm flipV="1">
            <a:off x="9445188" y="6585209"/>
            <a:ext cx="604596" cy="302288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0" name="表 79">
            <a:extLst>
              <a:ext uri="{FF2B5EF4-FFF2-40B4-BE49-F238E27FC236}">
                <a16:creationId xmlns:a16="http://schemas.microsoft.com/office/drawing/2014/main" id="{5FAD2ADD-B375-FB22-8052-0A48E646C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999560"/>
              </p:ext>
            </p:extLst>
          </p:nvPr>
        </p:nvGraphicFramePr>
        <p:xfrm>
          <a:off x="6583085" y="7892169"/>
          <a:ext cx="5893033" cy="1492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49033">
                  <a:extLst>
                    <a:ext uri="{9D8B030D-6E8A-4147-A177-3AD203B41FA5}">
                      <a16:colId xmlns:a16="http://schemas.microsoft.com/office/drawing/2014/main" val="831028855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88585759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931769968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288732253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フェーズ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4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endParaRPr lang="ja-JP" altLang="en-US" sz="140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4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endParaRPr lang="ja-JP" altLang="en-US" sz="140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4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endParaRPr lang="ja-JP" altLang="en-US" sz="140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7684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システム開発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44430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初期導入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71049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売上拡大</a:t>
                      </a:r>
                      <a:endParaRPr lang="en-US" altLang="ja-JP" sz="1400" b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311319"/>
                  </a:ext>
                </a:extLst>
              </a:tr>
            </a:tbl>
          </a:graphicData>
        </a:graphic>
      </p:graphicFrame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79B6F2B8-4934-8742-CFC9-A67AA397EABB}"/>
              </a:ext>
            </a:extLst>
          </p:cNvPr>
          <p:cNvSpPr/>
          <p:nvPr/>
        </p:nvSpPr>
        <p:spPr>
          <a:xfrm>
            <a:off x="6484367" y="4000875"/>
            <a:ext cx="6120864" cy="349847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1054B779-1A09-838D-AF02-DE71885E4942}"/>
              </a:ext>
            </a:extLst>
          </p:cNvPr>
          <p:cNvSpPr/>
          <p:nvPr/>
        </p:nvSpPr>
        <p:spPr>
          <a:xfrm>
            <a:off x="6470782" y="919608"/>
            <a:ext cx="6134448" cy="275744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DD7C9604-8433-D2AF-51B6-384D668F1F9A}"/>
              </a:ext>
            </a:extLst>
          </p:cNvPr>
          <p:cNvSpPr/>
          <p:nvPr/>
        </p:nvSpPr>
        <p:spPr>
          <a:xfrm>
            <a:off x="6477495" y="7801638"/>
            <a:ext cx="6120865" cy="168404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Rectangle 22">
            <a:extLst>
              <a:ext uri="{FF2B5EF4-FFF2-40B4-BE49-F238E27FC236}">
                <a16:creationId xmlns:a16="http://schemas.microsoft.com/office/drawing/2014/main" id="{9BC87285-C00A-8DEE-00FE-AD7961EE9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019" y="90116"/>
            <a:ext cx="10418273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8137" tIns="49069" rIns="98137" bIns="49069" anchor="ctr"/>
          <a:lstStyle/>
          <a:p>
            <a:pPr marL="0" marR="0" lvl="0" indent="0" algn="l" defTabSz="137318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700" b="1" i="1" u="sng" noProof="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700" b="1" i="1" u="sng" noProof="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題名</a:t>
            </a:r>
            <a:r>
              <a:rPr lang="en-US" altLang="ja-JP" sz="2700" b="1" i="1" u="sng" noProof="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kumimoji="1" lang="ja-JP" altLang="en-US" sz="2700" b="1" i="1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546456BD-EED3-10C6-DA86-511FAC37F247}"/>
              </a:ext>
            </a:extLst>
          </p:cNvPr>
          <p:cNvSpPr txBox="1"/>
          <p:nvPr/>
        </p:nvSpPr>
        <p:spPr>
          <a:xfrm>
            <a:off x="238518" y="1178107"/>
            <a:ext cx="5949042" cy="11006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2000"/>
              </a:lnSpc>
              <a:defRPr/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F426C384-C1C0-E6F0-73C3-6151168A794F}"/>
              </a:ext>
            </a:extLst>
          </p:cNvPr>
          <p:cNvSpPr txBox="1"/>
          <p:nvPr/>
        </p:nvSpPr>
        <p:spPr>
          <a:xfrm>
            <a:off x="139596" y="2183396"/>
            <a:ext cx="1156970" cy="3792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1279525" rtl="0" eaLnBrk="1" fontAlgn="base" latinLnBrk="0" hangingPunct="1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背景</a:t>
            </a: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2C888528-9A61-8F97-CFF7-1D2883D995D2}"/>
              </a:ext>
            </a:extLst>
          </p:cNvPr>
          <p:cNvSpPr txBox="1"/>
          <p:nvPr/>
        </p:nvSpPr>
        <p:spPr>
          <a:xfrm>
            <a:off x="216446" y="2671459"/>
            <a:ext cx="5971113" cy="102949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lnSpc>
                <a:spcPts val="2000"/>
              </a:lnSpc>
              <a:defRPr/>
            </a:pP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27ACF86A-DF38-EDF9-DCEE-1815B7B1485E}"/>
              </a:ext>
            </a:extLst>
          </p:cNvPr>
          <p:cNvSpPr txBox="1"/>
          <p:nvPr/>
        </p:nvSpPr>
        <p:spPr>
          <a:xfrm>
            <a:off x="6484367" y="852676"/>
            <a:ext cx="1728192" cy="356424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l" defTabSz="1279525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導入効果</a:t>
            </a: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93AB84C2-3735-BFD6-BC46-793B2EF1F490}"/>
              </a:ext>
            </a:extLst>
          </p:cNvPr>
          <p:cNvSpPr txBox="1"/>
          <p:nvPr/>
        </p:nvSpPr>
        <p:spPr>
          <a:xfrm>
            <a:off x="6431914" y="3703890"/>
            <a:ext cx="28471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795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en-US" altLang="ja-JP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.</a:t>
            </a:r>
            <a:r>
              <a:rPr lang="ja-JP" altLang="en-US" sz="14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採算計画</a:t>
            </a:r>
            <a:r>
              <a:rPr lang="en-US" altLang="ja-JP" sz="14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4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要員計画</a:t>
            </a:r>
            <a:endParaRPr kumimoji="1" lang="ja-JP" altLang="en-US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7" name="二等辺三角形 96">
            <a:extLst>
              <a:ext uri="{FF2B5EF4-FFF2-40B4-BE49-F238E27FC236}">
                <a16:creationId xmlns:a16="http://schemas.microsoft.com/office/drawing/2014/main" id="{49CBA6E9-4941-1F5E-8844-971C27AB964F}"/>
              </a:ext>
            </a:extLst>
          </p:cNvPr>
          <p:cNvSpPr/>
          <p:nvPr/>
        </p:nvSpPr>
        <p:spPr>
          <a:xfrm rot="10800000">
            <a:off x="9276197" y="8388350"/>
            <a:ext cx="220228" cy="16941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二等辺三角形 97">
            <a:extLst>
              <a:ext uri="{FF2B5EF4-FFF2-40B4-BE49-F238E27FC236}">
                <a16:creationId xmlns:a16="http://schemas.microsoft.com/office/drawing/2014/main" id="{978DA686-CF1D-F7AB-F64F-0C101A54963D}"/>
              </a:ext>
            </a:extLst>
          </p:cNvPr>
          <p:cNvSpPr/>
          <p:nvPr/>
        </p:nvSpPr>
        <p:spPr>
          <a:xfrm rot="10800000">
            <a:off x="10819247" y="8766175"/>
            <a:ext cx="220228" cy="16941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二等辺三角形 98">
            <a:extLst>
              <a:ext uri="{FF2B5EF4-FFF2-40B4-BE49-F238E27FC236}">
                <a16:creationId xmlns:a16="http://schemas.microsoft.com/office/drawing/2014/main" id="{7257C4C9-90AF-77C7-002F-15BC207A275F}"/>
              </a:ext>
            </a:extLst>
          </p:cNvPr>
          <p:cNvSpPr/>
          <p:nvPr/>
        </p:nvSpPr>
        <p:spPr>
          <a:xfrm rot="10800000">
            <a:off x="12202711" y="9070975"/>
            <a:ext cx="220228" cy="169417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7B264ADE-E2CE-EA16-04BC-6B8DD790846C}"/>
              </a:ext>
            </a:extLst>
          </p:cNvPr>
          <p:cNvSpPr txBox="1"/>
          <p:nvPr/>
        </p:nvSpPr>
        <p:spPr>
          <a:xfrm>
            <a:off x="241019" y="4143229"/>
            <a:ext cx="5957768" cy="30777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marL="0" marR="0" lvl="0" indent="0" algn="ctr" defTabSz="1279525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全体イメージ　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お金の流れ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6A67430A-C9AB-539A-9F02-988F53D9D4A6}"/>
              </a:ext>
            </a:extLst>
          </p:cNvPr>
          <p:cNvSpPr/>
          <p:nvPr/>
        </p:nvSpPr>
        <p:spPr>
          <a:xfrm>
            <a:off x="241019" y="4143229"/>
            <a:ext cx="5957768" cy="2615869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3DD85544-9844-D15E-AE89-CCB081EA1CE2}"/>
              </a:ext>
            </a:extLst>
          </p:cNvPr>
          <p:cNvSpPr txBox="1"/>
          <p:nvPr/>
        </p:nvSpPr>
        <p:spPr>
          <a:xfrm>
            <a:off x="174030" y="6796786"/>
            <a:ext cx="1656184" cy="3564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1279525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ターゲット顧客</a:t>
            </a:r>
            <a:r>
              <a:rPr lang="en-US" altLang="ja-JP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C804C9F7-F743-2748-179C-12219BA353F1}"/>
              </a:ext>
            </a:extLst>
          </p:cNvPr>
          <p:cNvSpPr txBox="1"/>
          <p:nvPr/>
        </p:nvSpPr>
        <p:spPr>
          <a:xfrm>
            <a:off x="8783705" y="8150910"/>
            <a:ext cx="1104167" cy="3114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1279525" rtl="0" eaLnBrk="1" fontAlgn="base" latinLnBrk="0" hangingPunct="1">
              <a:lnSpc>
                <a:spcPts val="16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〇〇完了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4" name="テキスト ボックス 103">
            <a:extLst>
              <a:ext uri="{FF2B5EF4-FFF2-40B4-BE49-F238E27FC236}">
                <a16:creationId xmlns:a16="http://schemas.microsoft.com/office/drawing/2014/main" id="{6C2AAFF2-6137-09C8-2EB3-6B8B535CC89B}"/>
              </a:ext>
            </a:extLst>
          </p:cNvPr>
          <p:cNvSpPr txBox="1"/>
          <p:nvPr/>
        </p:nvSpPr>
        <p:spPr>
          <a:xfrm>
            <a:off x="10367834" y="8469852"/>
            <a:ext cx="1104167" cy="3114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1279525" rtl="0" eaLnBrk="1" fontAlgn="base" latinLnBrk="0" hangingPunct="1">
              <a:lnSpc>
                <a:spcPts val="16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××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完了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62837441-27C0-A244-E325-4A0E8AE11D95}"/>
              </a:ext>
            </a:extLst>
          </p:cNvPr>
          <p:cNvSpPr txBox="1"/>
          <p:nvPr/>
        </p:nvSpPr>
        <p:spPr>
          <a:xfrm>
            <a:off x="11827355" y="8761684"/>
            <a:ext cx="964643" cy="3114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1279525" rtl="0" eaLnBrk="1" fontAlgn="base" latinLnBrk="0" hangingPunct="1">
              <a:lnSpc>
                <a:spcPts val="168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◆◆完了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6" name="矢印: 五方向 105">
            <a:extLst>
              <a:ext uri="{FF2B5EF4-FFF2-40B4-BE49-F238E27FC236}">
                <a16:creationId xmlns:a16="http://schemas.microsoft.com/office/drawing/2014/main" id="{30F8A127-658E-FB5C-C340-F3DA3719F18F}"/>
              </a:ext>
            </a:extLst>
          </p:cNvPr>
          <p:cNvSpPr/>
          <p:nvPr/>
        </p:nvSpPr>
        <p:spPr>
          <a:xfrm>
            <a:off x="7951301" y="8334374"/>
            <a:ext cx="1104167" cy="169418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〇〇</a:t>
            </a:r>
          </a:p>
        </p:txBody>
      </p:sp>
      <p:sp>
        <p:nvSpPr>
          <p:cNvPr id="107" name="矢印: 五方向 106">
            <a:extLst>
              <a:ext uri="{FF2B5EF4-FFF2-40B4-BE49-F238E27FC236}">
                <a16:creationId xmlns:a16="http://schemas.microsoft.com/office/drawing/2014/main" id="{8E075AFE-3FEF-37B5-63EF-3A396C12E597}"/>
              </a:ext>
            </a:extLst>
          </p:cNvPr>
          <p:cNvSpPr/>
          <p:nvPr/>
        </p:nvSpPr>
        <p:spPr>
          <a:xfrm>
            <a:off x="9380046" y="8612419"/>
            <a:ext cx="1104167" cy="169418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△△</a:t>
            </a:r>
          </a:p>
        </p:txBody>
      </p:sp>
      <p:sp>
        <p:nvSpPr>
          <p:cNvPr id="108" name="矢印: 五方向 107">
            <a:extLst>
              <a:ext uri="{FF2B5EF4-FFF2-40B4-BE49-F238E27FC236}">
                <a16:creationId xmlns:a16="http://schemas.microsoft.com/office/drawing/2014/main" id="{2A5F314D-F08F-6B3B-4BE3-AC368051A46A}"/>
              </a:ext>
            </a:extLst>
          </p:cNvPr>
          <p:cNvSpPr/>
          <p:nvPr/>
        </p:nvSpPr>
        <p:spPr>
          <a:xfrm>
            <a:off x="9580270" y="8798791"/>
            <a:ext cx="1104167" cy="169418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××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9" name="矢印: 五方向 108">
            <a:extLst>
              <a:ext uri="{FF2B5EF4-FFF2-40B4-BE49-F238E27FC236}">
                <a16:creationId xmlns:a16="http://schemas.microsoft.com/office/drawing/2014/main" id="{5377FA60-5E6A-D883-72CF-25A15A54E1F1}"/>
              </a:ext>
            </a:extLst>
          </p:cNvPr>
          <p:cNvSpPr/>
          <p:nvPr/>
        </p:nvSpPr>
        <p:spPr>
          <a:xfrm>
            <a:off x="10932890" y="9002693"/>
            <a:ext cx="1104167" cy="169418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■■</a:t>
            </a:r>
          </a:p>
        </p:txBody>
      </p:sp>
      <p:sp>
        <p:nvSpPr>
          <p:cNvPr id="110" name="矢印: 五方向 109">
            <a:extLst>
              <a:ext uri="{FF2B5EF4-FFF2-40B4-BE49-F238E27FC236}">
                <a16:creationId xmlns:a16="http://schemas.microsoft.com/office/drawing/2014/main" id="{8EC5ACC6-2F9C-7952-8B89-F33FDAB7E6C9}"/>
              </a:ext>
            </a:extLst>
          </p:cNvPr>
          <p:cNvSpPr/>
          <p:nvPr/>
        </p:nvSpPr>
        <p:spPr>
          <a:xfrm>
            <a:off x="11133114" y="9189065"/>
            <a:ext cx="1104167" cy="169418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◆◆</a:t>
            </a:r>
          </a:p>
        </p:txBody>
      </p:sp>
    </p:spTree>
    <p:extLst>
      <p:ext uri="{BB962C8B-B14F-4D97-AF65-F5344CB8AC3E}">
        <p14:creationId xmlns:p14="http://schemas.microsoft.com/office/powerpoint/2010/main" val="4239958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94</TotalTime>
  <Words>116</Words>
  <Application>Microsoft Office PowerPoint</Application>
  <PresentationFormat>A3 297x420 mm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陰陽五行の世界</dc:creator>
  <cp:lastModifiedBy>陰陽五行の世界</cp:lastModifiedBy>
  <cp:revision>3</cp:revision>
  <dcterms:created xsi:type="dcterms:W3CDTF">2023-03-08T06:14:24Z</dcterms:created>
  <dcterms:modified xsi:type="dcterms:W3CDTF">2023-09-14T23:47:41Z</dcterms:modified>
</cp:coreProperties>
</file>